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3"/>
  </p:notesMasterIdLst>
  <p:sldIdLst>
    <p:sldId id="484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2104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iJeong-Yeol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7005" autoAdjust="0"/>
  </p:normalViewPr>
  <p:slideViewPr>
    <p:cSldViewPr snapToGrid="0">
      <p:cViewPr varScale="1">
        <p:scale>
          <a:sx n="149" d="100"/>
          <a:sy n="149" d="100"/>
        </p:scale>
        <p:origin x="2556" y="162"/>
      </p:cViewPr>
      <p:guideLst>
        <p:guide orient="horz" pos="2158"/>
        <p:guide orient="horz" pos="2104"/>
        <p:guide pos="2878"/>
      </p:guideLst>
    </p:cSldViewPr>
  </p:slideViewPr>
  <p:outlineViewPr>
    <p:cViewPr>
      <p:scale>
        <a:sx n="33" d="100"/>
        <a:sy n="33" d="100"/>
      </p:scale>
      <p:origin x="0" y="-3852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FEED4D8-826B-4A49-9BDB-06D474990305}" type="datetime1">
              <a:rPr lang="ko-KR" altLang="en-US"/>
              <a:pPr lvl="0">
                <a:defRPr/>
              </a:pPr>
              <a:t>2025-12-26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0F1E902-F335-46C8-ADBB-D96691B0625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196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FEA96-ED66-4BEF-A4AF-DD20E5248B4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56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패턴.jpg">
            <a:extLst>
              <a:ext uri="{FF2B5EF4-FFF2-40B4-BE49-F238E27FC236}">
                <a16:creationId xmlns:a16="http://schemas.microsoft.com/office/drawing/2014/main" id="{8A6C42D4-64B6-452C-B43C-A8D078754D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28835" r="42969"/>
          <a:stretch>
            <a:fillRect/>
          </a:stretch>
        </p:blipFill>
        <p:spPr>
          <a:xfrm>
            <a:off x="0" y="1844824"/>
            <a:ext cx="5684132" cy="5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F23CFF-08FA-4616-9C8B-0ED6FE60C45A}"/>
              </a:ext>
            </a:extLst>
          </p:cNvPr>
          <p:cNvSpPr/>
          <p:nvPr userDrawn="1"/>
        </p:nvSpPr>
        <p:spPr>
          <a:xfrm flipV="1">
            <a:off x="314003" y="1223041"/>
            <a:ext cx="8501090" cy="45719"/>
          </a:xfrm>
          <a:prstGeom prst="rect">
            <a:avLst/>
          </a:prstGeom>
          <a:gradFill>
            <a:gsLst>
              <a:gs pos="12000">
                <a:schemeClr val="tx1">
                  <a:alpha val="0"/>
                </a:schemeClr>
              </a:gs>
              <a:gs pos="50000">
                <a:srgbClr val="0070C0"/>
              </a:gs>
              <a:gs pos="8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7839690-291F-4F19-AF44-74C137C9AEC5}"/>
              </a:ext>
            </a:extLst>
          </p:cNvPr>
          <p:cNvSpPr/>
          <p:nvPr userDrawn="1"/>
        </p:nvSpPr>
        <p:spPr>
          <a:xfrm flipV="1">
            <a:off x="314003" y="3040574"/>
            <a:ext cx="8501090" cy="45719"/>
          </a:xfrm>
          <a:prstGeom prst="rect">
            <a:avLst/>
          </a:prstGeom>
          <a:gradFill>
            <a:gsLst>
              <a:gs pos="12000">
                <a:schemeClr val="tx1">
                  <a:alpha val="0"/>
                </a:schemeClr>
              </a:gs>
              <a:gs pos="50000">
                <a:srgbClr val="0070C0"/>
              </a:gs>
              <a:gs pos="8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5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29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2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1483"/>
            <a:ext cx="7886700" cy="5385480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0D1A4099-B619-4A3C-90FC-B97AF83ABF7D}"/>
              </a:ext>
            </a:extLst>
          </p:cNvPr>
          <p:cNvSpPr txBox="1">
            <a:spLocks/>
          </p:cNvSpPr>
          <p:nvPr userDrawn="1"/>
        </p:nvSpPr>
        <p:spPr>
          <a:xfrm>
            <a:off x="7010400" y="64922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82504B-F4D5-4B35-8EC4-EDF3E3E05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307180-A64C-4566-9BEE-23B9C1B78830}"/>
              </a:ext>
            </a:extLst>
          </p:cNvPr>
          <p:cNvSpPr/>
          <p:nvPr userDrawn="1"/>
        </p:nvSpPr>
        <p:spPr>
          <a:xfrm>
            <a:off x="0" y="-24"/>
            <a:ext cx="9144000" cy="6470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EBA4B7A-8D30-47F8-AC04-C36A0E6F02FF}"/>
              </a:ext>
            </a:extLst>
          </p:cNvPr>
          <p:cNvSpPr/>
          <p:nvPr userDrawn="1"/>
        </p:nvSpPr>
        <p:spPr>
          <a:xfrm>
            <a:off x="-32" y="-24"/>
            <a:ext cx="128464" cy="3589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2DCC407-F524-47C7-A2CE-D512ED78C113}"/>
              </a:ext>
            </a:extLst>
          </p:cNvPr>
          <p:cNvSpPr/>
          <p:nvPr userDrawn="1"/>
        </p:nvSpPr>
        <p:spPr>
          <a:xfrm>
            <a:off x="-32" y="358945"/>
            <a:ext cx="128464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556127C-6966-4D43-B49D-1239CE642FAC}"/>
              </a:ext>
            </a:extLst>
          </p:cNvPr>
          <p:cNvSpPr/>
          <p:nvPr userDrawn="1"/>
        </p:nvSpPr>
        <p:spPr>
          <a:xfrm>
            <a:off x="323528" y="523599"/>
            <a:ext cx="77048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090"/>
            <a:ext cx="7886700" cy="288032"/>
          </a:xfrm>
        </p:spPr>
        <p:txBody>
          <a:bodyPr>
            <a:noAutofit/>
          </a:bodyPr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4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84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 descr="패턴.jpg">
            <a:extLst>
              <a:ext uri="{FF2B5EF4-FFF2-40B4-BE49-F238E27FC236}">
                <a16:creationId xmlns:a16="http://schemas.microsoft.com/office/drawing/2014/main" id="{C16635C0-625D-4DBA-81DD-C2F9E578D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28835" r="42969"/>
          <a:stretch>
            <a:fillRect/>
          </a:stretch>
        </p:blipFill>
        <p:spPr>
          <a:xfrm flipH="1">
            <a:off x="6107724" y="4193494"/>
            <a:ext cx="303627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056E40A-5B88-404F-831C-12522290C7FF}"/>
              </a:ext>
            </a:extLst>
          </p:cNvPr>
          <p:cNvSpPr/>
          <p:nvPr userDrawn="1"/>
        </p:nvSpPr>
        <p:spPr>
          <a:xfrm>
            <a:off x="-558" y="6500857"/>
            <a:ext cx="9145116" cy="35716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54A74C-00FC-4C75-AC05-DE0AE8204307}"/>
              </a:ext>
            </a:extLst>
          </p:cNvPr>
          <p:cNvSpPr txBox="1">
            <a:spLocks/>
          </p:cNvSpPr>
          <p:nvPr userDrawn="1"/>
        </p:nvSpPr>
        <p:spPr>
          <a:xfrm>
            <a:off x="7010400" y="64922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82504B-F4D5-4B35-8EC4-EDF3E3E05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74439C7-A327-4B80-B8C2-E4C735C42318}"/>
              </a:ext>
            </a:extLst>
          </p:cNvPr>
          <p:cNvSpPr/>
          <p:nvPr userDrawn="1"/>
        </p:nvSpPr>
        <p:spPr>
          <a:xfrm>
            <a:off x="0" y="-24"/>
            <a:ext cx="9144000" cy="6470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2A2A78F-FD4E-436D-90AE-498502C38438}"/>
              </a:ext>
            </a:extLst>
          </p:cNvPr>
          <p:cNvSpPr/>
          <p:nvPr userDrawn="1"/>
        </p:nvSpPr>
        <p:spPr>
          <a:xfrm>
            <a:off x="-32" y="-24"/>
            <a:ext cx="128464" cy="3589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D4B78B-B881-4605-8302-468E20BCB5E7}"/>
              </a:ext>
            </a:extLst>
          </p:cNvPr>
          <p:cNvSpPr/>
          <p:nvPr userDrawn="1"/>
        </p:nvSpPr>
        <p:spPr>
          <a:xfrm>
            <a:off x="-32" y="358945"/>
            <a:ext cx="128464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ABC832-E538-4E39-AE14-496F324D99B8}"/>
              </a:ext>
            </a:extLst>
          </p:cNvPr>
          <p:cNvSpPr/>
          <p:nvPr userDrawn="1"/>
        </p:nvSpPr>
        <p:spPr>
          <a:xfrm>
            <a:off x="323528" y="523599"/>
            <a:ext cx="77048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8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8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2D6F-3FA3-46A0-B57C-1D9884A45429}" type="datetimeFigureOut">
              <a:rPr lang="ko-KR" altLang="en-US" smtClean="0"/>
              <a:t>2025-12-26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49A1-5649-422A-9D51-55E2C75A49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3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37604"/>
            <a:ext cx="8820472" cy="288032"/>
          </a:xfrm>
        </p:spPr>
        <p:txBody>
          <a:bodyPr/>
          <a:lstStyle/>
          <a:p>
            <a:pPr lvl="0">
              <a:defRPr/>
            </a:pPr>
            <a:r>
              <a:rPr lang="ko-KR" altLang="en-US" dirty="0">
                <a:solidFill>
                  <a:srgbClr val="0000FF"/>
                </a:solidFill>
                <a:latin typeface="HY헤드라인M"/>
                <a:ea typeface="HY헤드라인M"/>
              </a:rPr>
              <a:t>희소금속 제련 및 재활용 연구실</a:t>
            </a:r>
            <a:endParaRPr lang="en-US" altLang="ko-KR" dirty="0">
              <a:solidFill>
                <a:srgbClr val="0000FF"/>
              </a:solidFill>
              <a:latin typeface="HY헤드라인M"/>
              <a:ea typeface="HY헤드라인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09713" y="2019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>
          <a:xfrm>
            <a:off x="108499" y="2890979"/>
            <a:ext cx="30745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atinLnBrk="1">
              <a:buFont typeface="Wingdings"/>
              <a:buChar char="u"/>
              <a:defRPr/>
            </a:pPr>
            <a:r>
              <a:rPr kumimoji="1" lang="en-US" altLang="ko-KR" sz="1600" dirty="0">
                <a:solidFill>
                  <a:srgbClr val="0000FF"/>
                </a:solidFill>
                <a:latin typeface="HY헤드라인M"/>
                <a:ea typeface="HY헤드라인M"/>
                <a:cs typeface="Times New Roman"/>
              </a:rPr>
              <a:t> </a:t>
            </a:r>
            <a:r>
              <a:rPr kumimoji="1" lang="ko-KR" altLang="en-US" sz="1600" dirty="0">
                <a:solidFill>
                  <a:srgbClr val="0000FF"/>
                </a:solidFill>
                <a:latin typeface="HY헤드라인M"/>
                <a:ea typeface="HY헤드라인M"/>
                <a:cs typeface="Times New Roman"/>
              </a:rPr>
              <a:t>건식 재활용 기술</a:t>
            </a:r>
            <a:endParaRPr kumimoji="1" lang="en-US" altLang="ko-KR" sz="1600" dirty="0">
              <a:solidFill>
                <a:srgbClr val="0000FF"/>
              </a:solidFill>
              <a:latin typeface="HY헤드라인M"/>
              <a:ea typeface="HY헤드라인M"/>
              <a:cs typeface="Times New Roman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>
          <a:xfrm>
            <a:off x="6274564" y="2890979"/>
            <a:ext cx="295378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atinLnBrk="1">
              <a:buFont typeface="Wingdings"/>
              <a:buChar char="u"/>
              <a:defRPr/>
            </a:pPr>
            <a:r>
              <a:rPr kumimoji="1" lang="en-US" altLang="ko-KR" sz="1600" dirty="0">
                <a:solidFill>
                  <a:srgbClr val="0000FF"/>
                </a:solidFill>
                <a:latin typeface="HY헤드라인M"/>
                <a:ea typeface="HY헤드라인M"/>
                <a:cs typeface="Times New Roman"/>
              </a:rPr>
              <a:t> </a:t>
            </a:r>
            <a:r>
              <a:rPr kumimoji="1" lang="ko-KR" altLang="en-US" sz="1600" dirty="0">
                <a:solidFill>
                  <a:srgbClr val="0000FF"/>
                </a:solidFill>
                <a:latin typeface="HY헤드라인M"/>
                <a:ea typeface="HY헤드라인M"/>
                <a:cs typeface="Times New Roman"/>
              </a:rPr>
              <a:t>공정 반응 예측 시뮬레이션</a:t>
            </a:r>
            <a:endParaRPr kumimoji="1" lang="en-US" altLang="ko-KR" sz="1600" dirty="0">
              <a:solidFill>
                <a:srgbClr val="0000FF"/>
              </a:solidFill>
              <a:latin typeface="HY헤드라인M"/>
              <a:ea typeface="HY헤드라인M"/>
              <a:cs typeface="Times New Roman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26638" y="633460"/>
            <a:ext cx="2559880" cy="451683"/>
            <a:chOff x="326638" y="769255"/>
            <a:chExt cx="2559880" cy="451683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26638" y="780470"/>
              <a:ext cx="144000" cy="440468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481692" y="769255"/>
              <a:ext cx="240482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200" b="1" dirty="0">
                  <a:latin typeface="HY헤드라인M"/>
                  <a:ea typeface="HY헤드라인M"/>
                </a:rPr>
                <a:t>연구 분야 및 성과</a:t>
              </a:r>
            </a:p>
          </p:txBody>
        </p:sp>
      </p:grpSp>
      <p:sp>
        <p:nvSpPr>
          <p:cNvPr id="61" name="모서리가 둥근 직사각형 16"/>
          <p:cNvSpPr/>
          <p:nvPr/>
        </p:nvSpPr>
        <p:spPr>
          <a:xfrm>
            <a:off x="1280591" y="1105390"/>
            <a:ext cx="7666979" cy="172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0000">
                <a:alpha val="100000"/>
              </a:srgb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anchor="ctr">
            <a:noAutofit/>
          </a:bodyPr>
          <a:lstStyle/>
          <a:p>
            <a:pPr marL="0" lvl="1" indent="182563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endParaRPr lang="en-US" altLang="ko-KR" sz="1200" dirty="0"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504900" y="1153635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dirty="0" err="1">
                <a:latin typeface="+mn-ea"/>
              </a:rPr>
              <a:t>신재홍</a:t>
            </a:r>
            <a:r>
              <a:rPr lang="ko-KR" altLang="en-US" b="1" dirty="0">
                <a:latin typeface="+mn-ea"/>
              </a:rPr>
              <a:t> 수석연구원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한국생산기술연구원</a:t>
            </a:r>
            <a:r>
              <a:rPr lang="en-US" altLang="ko-KR" dirty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380001" y="1546849"/>
            <a:ext cx="745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eaLnBrk="0" latinLnBrk="1" hangingPunct="0"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r>
              <a:rPr lang="ko-KR" altLang="en-US" sz="1200" dirty="0">
                <a:latin typeface="+mn-ea"/>
              </a:rPr>
              <a:t>철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 err="1">
                <a:latin typeface="+mn-ea"/>
              </a:rPr>
              <a:t>비철</a:t>
            </a:r>
            <a:r>
              <a:rPr lang="ko-KR" altLang="en-US" sz="1200" dirty="0">
                <a:latin typeface="+mn-ea"/>
              </a:rPr>
              <a:t> 제련 및 정련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사용후</a:t>
            </a:r>
            <a:r>
              <a:rPr lang="ko-KR" altLang="en-US" sz="1200" dirty="0">
                <a:latin typeface="+mn-ea"/>
              </a:rPr>
              <a:t> 배터리 내 유가금속 건식회수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고온화학반응 열역학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금속 소재 제조 공정  </a:t>
            </a:r>
            <a:endParaRPr lang="en-US" altLang="ko-KR" sz="1200" dirty="0">
              <a:latin typeface="+mn-ea"/>
            </a:endParaRPr>
          </a:p>
          <a:p>
            <a:pPr marL="180975" lvl="1" eaLnBrk="0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200" dirty="0">
                <a:latin typeface="+mn-ea"/>
              </a:rPr>
              <a:t>반응 예측 시뮬레이터 개발 연구</a:t>
            </a:r>
            <a:endParaRPr lang="en-US" altLang="ko-KR" sz="1200" dirty="0">
              <a:latin typeface="+mn-ea"/>
            </a:endParaRPr>
          </a:p>
          <a:p>
            <a:pPr marL="0" lvl="1" indent="182563" eaLnBrk="0" latinLnBrk="1" hangingPunct="0"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r>
              <a:rPr lang="ko-KR" altLang="en-US" sz="1200" dirty="0">
                <a:latin typeface="+mn-ea"/>
              </a:rPr>
              <a:t>철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 err="1">
                <a:latin typeface="+mn-ea"/>
              </a:rPr>
              <a:t>비철</a:t>
            </a:r>
            <a:r>
              <a:rPr lang="ko-KR" altLang="en-US" sz="1200" dirty="0">
                <a:latin typeface="+mn-ea"/>
              </a:rPr>
              <a:t> 제련 및 정련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재활용 관련 국내외 특허 </a:t>
            </a:r>
            <a:r>
              <a:rPr lang="en-US" altLang="ko-KR" sz="1200" dirty="0">
                <a:latin typeface="+mn-ea"/>
              </a:rPr>
              <a:t>17</a:t>
            </a:r>
            <a:r>
              <a:rPr lang="ko-KR" altLang="en-US" sz="1200" dirty="0">
                <a:latin typeface="+mn-ea"/>
              </a:rPr>
              <a:t>건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논문 </a:t>
            </a:r>
            <a:r>
              <a:rPr lang="en-US" altLang="ko-KR" sz="1200" dirty="0">
                <a:latin typeface="+mn-ea"/>
              </a:rPr>
              <a:t>25</a:t>
            </a:r>
            <a:r>
              <a:rPr lang="ko-KR" altLang="en-US" sz="1200" dirty="0" err="1">
                <a:latin typeface="+mn-ea"/>
              </a:rPr>
              <a:t>여편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기술이전 </a:t>
            </a:r>
            <a:r>
              <a:rPr lang="en-US" altLang="ko-KR" sz="1200" dirty="0">
                <a:latin typeface="+mn-ea"/>
              </a:rPr>
              <a:t>7</a:t>
            </a:r>
            <a:r>
              <a:rPr lang="ko-KR" altLang="en-US" sz="1200" dirty="0">
                <a:latin typeface="+mn-ea"/>
              </a:rPr>
              <a:t>건</a:t>
            </a:r>
            <a:endParaRPr lang="en-US" altLang="ko-KR" sz="1200" dirty="0">
              <a:latin typeface="+mn-ea"/>
            </a:endParaRPr>
          </a:p>
          <a:p>
            <a:pPr marL="0" lvl="1" indent="182563" eaLnBrk="0" latinLnBrk="1" hangingPunct="0"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r>
              <a:rPr lang="ko-KR" altLang="en-US" sz="1200" dirty="0">
                <a:latin typeface="+mn-ea"/>
              </a:rPr>
              <a:t>금속 제련 및 재활용 관련 학회 우수 연구 논문 발표 상 수상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회</a:t>
            </a:r>
            <a:endParaRPr lang="en-US" altLang="ko-KR" sz="1200" dirty="0">
              <a:latin typeface="+mn-ea"/>
            </a:endParaRPr>
          </a:p>
          <a:p>
            <a:pPr marL="0" lvl="1" indent="182563" eaLnBrk="0" latinLnBrk="1" hangingPunct="0"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現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 한국생산기술연구원 </a:t>
            </a:r>
            <a:r>
              <a:rPr lang="ko-KR" altLang="en-US" sz="1200" dirty="0" err="1">
                <a:latin typeface="+mn-ea"/>
              </a:rPr>
              <a:t>국가희소금속센터</a:t>
            </a:r>
            <a:r>
              <a:rPr lang="ko-KR" altLang="en-US" sz="1200" dirty="0">
                <a:latin typeface="+mn-ea"/>
              </a:rPr>
              <a:t> 수석연구원 </a:t>
            </a:r>
            <a:endParaRPr lang="en-US" altLang="ko-KR" sz="1200" dirty="0">
              <a:latin typeface="+mn-ea"/>
            </a:endParaRPr>
          </a:p>
          <a:p>
            <a:pPr marL="0" lvl="1" indent="182563" eaLnBrk="0" latinLnBrk="1" hangingPunct="0">
              <a:spcBef>
                <a:spcPct val="0"/>
              </a:spcBef>
              <a:spcAft>
                <a:spcPct val="0"/>
              </a:spcAft>
              <a:buFont typeface="Wingdings"/>
              <a:buChar char="§"/>
              <a:defRPr/>
            </a:pP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前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 현대제철 기술연구소 제강기술개발 책임연구원 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BCB824-5107-8FE4-C4FA-D605D5F60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7" t="4286" r="7550" b="12361"/>
          <a:stretch/>
        </p:blipFill>
        <p:spPr>
          <a:xfrm>
            <a:off x="136649" y="1258802"/>
            <a:ext cx="1079086" cy="1440000"/>
          </a:xfrm>
          <a:prstGeom prst="rect">
            <a:avLst/>
          </a:prstGeom>
        </p:spPr>
      </p:pic>
      <p:pic>
        <p:nvPicPr>
          <p:cNvPr id="1098" name="그림 1097">
            <a:extLst>
              <a:ext uri="{FF2B5EF4-FFF2-40B4-BE49-F238E27FC236}">
                <a16:creationId xmlns:a16="http://schemas.microsoft.com/office/drawing/2014/main" id="{4138BB91-1027-E3E7-7F4A-87157C15B7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081"/>
          <a:stretch/>
        </p:blipFill>
        <p:spPr>
          <a:xfrm>
            <a:off x="6504043" y="3356941"/>
            <a:ext cx="2494829" cy="1690086"/>
          </a:xfrm>
          <a:prstGeom prst="rect">
            <a:avLst/>
          </a:prstGeom>
        </p:spPr>
      </p:pic>
      <p:grpSp>
        <p:nvGrpSpPr>
          <p:cNvPr id="1099" name="그룹 1098">
            <a:extLst>
              <a:ext uri="{FF2B5EF4-FFF2-40B4-BE49-F238E27FC236}">
                <a16:creationId xmlns:a16="http://schemas.microsoft.com/office/drawing/2014/main" id="{19133D57-447B-0ED7-4569-A237AB7E05C3}"/>
              </a:ext>
            </a:extLst>
          </p:cNvPr>
          <p:cNvGrpSpPr/>
          <p:nvPr/>
        </p:nvGrpSpPr>
        <p:grpSpPr>
          <a:xfrm>
            <a:off x="113646" y="3273858"/>
            <a:ext cx="2009469" cy="1539765"/>
            <a:chOff x="322539" y="3372252"/>
            <a:chExt cx="4675444" cy="3356474"/>
          </a:xfrm>
        </p:grpSpPr>
        <p:pic>
          <p:nvPicPr>
            <p:cNvPr id="1100" name="그림 1099">
              <a:extLst>
                <a:ext uri="{FF2B5EF4-FFF2-40B4-BE49-F238E27FC236}">
                  <a16:creationId xmlns:a16="http://schemas.microsoft.com/office/drawing/2014/main" id="{15C9D9B3-CCDC-230D-C15C-E18BEE9D5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790" r="-1"/>
            <a:stretch/>
          </p:blipFill>
          <p:spPr>
            <a:xfrm>
              <a:off x="3804637" y="3865159"/>
              <a:ext cx="1193346" cy="2833040"/>
            </a:xfrm>
            <a:prstGeom prst="rect">
              <a:avLst/>
            </a:prstGeom>
          </p:spPr>
        </p:pic>
        <p:pic>
          <p:nvPicPr>
            <p:cNvPr id="1101" name="그림 1100">
              <a:extLst>
                <a:ext uri="{FF2B5EF4-FFF2-40B4-BE49-F238E27FC236}">
                  <a16:creationId xmlns:a16="http://schemas.microsoft.com/office/drawing/2014/main" id="{844F5D5F-246D-6903-C518-EE57E7416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2539" y="3372252"/>
              <a:ext cx="3493185" cy="3356474"/>
            </a:xfrm>
            <a:prstGeom prst="rect">
              <a:avLst/>
            </a:prstGeom>
          </p:spPr>
        </p:pic>
        <p:cxnSp>
          <p:nvCxnSpPr>
            <p:cNvPr id="1102" name="연결선: 꺾임 1101">
              <a:extLst>
                <a:ext uri="{FF2B5EF4-FFF2-40B4-BE49-F238E27FC236}">
                  <a16:creationId xmlns:a16="http://schemas.microsoft.com/office/drawing/2014/main" id="{40C6E1F8-73FA-FEA1-D9C0-E39B42B722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5776" y="4006603"/>
              <a:ext cx="1393877" cy="430509"/>
            </a:xfrm>
            <a:prstGeom prst="bentConnector3">
              <a:avLst>
                <a:gd name="adj1" fmla="val 83256"/>
              </a:avLst>
            </a:prstGeom>
            <a:ln>
              <a:prstDash val="dash"/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3" name="연결선: 꺾임 1102">
              <a:extLst>
                <a:ext uri="{FF2B5EF4-FFF2-40B4-BE49-F238E27FC236}">
                  <a16:creationId xmlns:a16="http://schemas.microsoft.com/office/drawing/2014/main" id="{577F6ACF-C21A-5630-351D-E8A59F0211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0555" y="5013724"/>
              <a:ext cx="1631365" cy="535910"/>
            </a:xfrm>
            <a:prstGeom prst="bentConnector3">
              <a:avLst>
                <a:gd name="adj1" fmla="val 92428"/>
              </a:avLst>
            </a:prstGeom>
            <a:ln>
              <a:prstDash val="dash"/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05" name="그림 1104">
            <a:extLst>
              <a:ext uri="{FF2B5EF4-FFF2-40B4-BE49-F238E27FC236}">
                <a16:creationId xmlns:a16="http://schemas.microsoft.com/office/drawing/2014/main" id="{84B35041-52CE-F87A-BB42-EF5C23A2AC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574" t="23584" r="3566" b="14456"/>
          <a:stretch/>
        </p:blipFill>
        <p:spPr>
          <a:xfrm>
            <a:off x="993118" y="4307201"/>
            <a:ext cx="773765" cy="70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3059CA7-0BE0-B962-94F8-6743BE98907E}"/>
              </a:ext>
            </a:extLst>
          </p:cNvPr>
          <p:cNvSpPr txBox="1">
            <a:spLocks noChangeArrowheads="1"/>
          </p:cNvSpPr>
          <p:nvPr/>
        </p:nvSpPr>
        <p:spPr>
          <a:xfrm>
            <a:off x="7475705" y="6362272"/>
            <a:ext cx="144839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 err="1">
                <a:latin typeface="Times New Roman"/>
                <a:ea typeface="굴림"/>
                <a:cs typeface="Times New Roman"/>
              </a:rPr>
              <a:t>FactSage</a:t>
            </a: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 software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E286CF7F-B613-B412-4E80-D16E9F3DEB6D}"/>
              </a:ext>
            </a:extLst>
          </p:cNvPr>
          <p:cNvSpPr txBox="1">
            <a:spLocks noChangeArrowheads="1"/>
          </p:cNvSpPr>
          <p:nvPr/>
        </p:nvSpPr>
        <p:spPr>
          <a:xfrm>
            <a:off x="136649" y="6360451"/>
            <a:ext cx="144839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Super </a:t>
            </a:r>
            <a:r>
              <a:rPr kumimoji="1" lang="en-US" altLang="ko-KR" sz="1100" dirty="0" err="1">
                <a:latin typeface="Times New Roman"/>
                <a:ea typeface="굴림"/>
                <a:cs typeface="Times New Roman"/>
              </a:rPr>
              <a:t>Kantal</a:t>
            </a: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 Electric Furnace</a:t>
            </a: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7C7D5597-74E4-B26C-B156-55D0CD4FA44F}"/>
              </a:ext>
            </a:extLst>
          </p:cNvPr>
          <p:cNvSpPr txBox="1">
            <a:spLocks noChangeArrowheads="1"/>
          </p:cNvSpPr>
          <p:nvPr/>
        </p:nvSpPr>
        <p:spPr>
          <a:xfrm>
            <a:off x="1527531" y="6344611"/>
            <a:ext cx="144839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SHS Furnace</a:t>
            </a:r>
          </a:p>
        </p:txBody>
      </p:sp>
      <p:sp>
        <p:nvSpPr>
          <p:cNvPr id="1025" name="TextBox 5">
            <a:extLst>
              <a:ext uri="{FF2B5EF4-FFF2-40B4-BE49-F238E27FC236}">
                <a16:creationId xmlns:a16="http://schemas.microsoft.com/office/drawing/2014/main" id="{9543C56A-C63F-8661-41E0-C0B1CAA3A510}"/>
              </a:ext>
            </a:extLst>
          </p:cNvPr>
          <p:cNvSpPr txBox="1">
            <a:spLocks noChangeArrowheads="1"/>
          </p:cNvSpPr>
          <p:nvPr/>
        </p:nvSpPr>
        <p:spPr>
          <a:xfrm>
            <a:off x="3072629" y="6338165"/>
            <a:ext cx="144839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Molten salt electrolysis furnace</a:t>
            </a:r>
          </a:p>
        </p:txBody>
      </p:sp>
      <p:sp>
        <p:nvSpPr>
          <p:cNvPr id="1028" name="TextBox 5">
            <a:extLst>
              <a:ext uri="{FF2B5EF4-FFF2-40B4-BE49-F238E27FC236}">
                <a16:creationId xmlns:a16="http://schemas.microsoft.com/office/drawing/2014/main" id="{93F63A97-9D9D-D739-E0E2-5CDCC2A60852}"/>
              </a:ext>
            </a:extLst>
          </p:cNvPr>
          <p:cNvSpPr txBox="1">
            <a:spLocks noChangeArrowheads="1"/>
          </p:cNvSpPr>
          <p:nvPr/>
        </p:nvSpPr>
        <p:spPr>
          <a:xfrm>
            <a:off x="4650216" y="6362272"/>
            <a:ext cx="144839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O/N/H analyzer</a:t>
            </a:r>
          </a:p>
        </p:txBody>
      </p:sp>
      <p:sp>
        <p:nvSpPr>
          <p:cNvPr id="1030" name="TextBox 5">
            <a:extLst>
              <a:ext uri="{FF2B5EF4-FFF2-40B4-BE49-F238E27FC236}">
                <a16:creationId xmlns:a16="http://schemas.microsoft.com/office/drawing/2014/main" id="{F85D934D-168A-8B42-DD48-E8503D69059F}"/>
              </a:ext>
            </a:extLst>
          </p:cNvPr>
          <p:cNvSpPr txBox="1">
            <a:spLocks noChangeArrowheads="1"/>
          </p:cNvSpPr>
          <p:nvPr/>
        </p:nvSpPr>
        <p:spPr>
          <a:xfrm>
            <a:off x="6001941" y="6362272"/>
            <a:ext cx="144839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kumimoji="1" lang="en-US" altLang="ko-KR" sz="1100" dirty="0">
                <a:latin typeface="Times New Roman"/>
                <a:ea typeface="굴림"/>
                <a:cs typeface="Times New Roman"/>
              </a:rPr>
              <a:t>C/S analyzer </a:t>
            </a:r>
          </a:p>
        </p:txBody>
      </p:sp>
      <p:sp>
        <p:nvSpPr>
          <p:cNvPr id="1031" name="직사각형 1030">
            <a:extLst>
              <a:ext uri="{FF2B5EF4-FFF2-40B4-BE49-F238E27FC236}">
                <a16:creationId xmlns:a16="http://schemas.microsoft.com/office/drawing/2014/main" id="{AC441EAF-B5C0-873E-9B9A-41C95CA07BB1}"/>
              </a:ext>
            </a:extLst>
          </p:cNvPr>
          <p:cNvSpPr/>
          <p:nvPr/>
        </p:nvSpPr>
        <p:spPr>
          <a:xfrm>
            <a:off x="8729279" y="3307493"/>
            <a:ext cx="144000" cy="194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22CBE0-40C9-6245-4028-C5EDAEE03E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768" b="6383"/>
          <a:stretch/>
        </p:blipFill>
        <p:spPr>
          <a:xfrm>
            <a:off x="166609" y="5280431"/>
            <a:ext cx="8875336" cy="1080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996A7F63-5A4D-5761-BD25-6306E0FCB97B}"/>
              </a:ext>
            </a:extLst>
          </p:cNvPr>
          <p:cNvSpPr txBox="1">
            <a:spLocks noChangeArrowheads="1"/>
          </p:cNvSpPr>
          <p:nvPr/>
        </p:nvSpPr>
        <p:spPr>
          <a:xfrm>
            <a:off x="2136854" y="2909528"/>
            <a:ext cx="203773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u"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희소금속 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/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정련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/>
              <a:ea typeface="HY헤드라인M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42E95-D571-F931-7EEC-A99A86ADF2DB}"/>
              </a:ext>
            </a:extLst>
          </p:cNvPr>
          <p:cNvSpPr txBox="1">
            <a:spLocks noChangeArrowheads="1"/>
          </p:cNvSpPr>
          <p:nvPr/>
        </p:nvSpPr>
        <p:spPr>
          <a:xfrm>
            <a:off x="4112354" y="2909528"/>
            <a:ext cx="30745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u"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/>
                <a:ea typeface="HY헤드라인M"/>
                <a:cs typeface="Times New Roman"/>
              </a:rPr>
              <a:t>희소금속 소재 제조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/>
              <a:ea typeface="HY헤드라인M"/>
              <a:cs typeface="Times New Roman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5251E8D-AB72-489F-D759-0EE007BD2A59}"/>
              </a:ext>
            </a:extLst>
          </p:cNvPr>
          <p:cNvGrpSpPr/>
          <p:nvPr/>
        </p:nvGrpSpPr>
        <p:grpSpPr>
          <a:xfrm>
            <a:off x="4333802" y="3447251"/>
            <a:ext cx="1940762" cy="1437229"/>
            <a:chOff x="2416426" y="5337902"/>
            <a:chExt cx="1940762" cy="143722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6CDB7C3-67BC-5D0F-BAE0-7DF079DB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64541" r="-1"/>
            <a:stretch>
              <a:fillRect/>
            </a:stretch>
          </p:blipFill>
          <p:spPr>
            <a:xfrm>
              <a:off x="3497242" y="5337902"/>
              <a:ext cx="859946" cy="1437229"/>
            </a:xfrm>
            <a:prstGeom prst="rect">
              <a:avLst/>
            </a:prstGeom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C335943-E670-1EEA-3DE7-55ACFE565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45867" r="3049"/>
            <a:stretch>
              <a:fillRect/>
            </a:stretch>
          </p:blipFill>
          <p:spPr>
            <a:xfrm>
              <a:off x="2416426" y="5337902"/>
              <a:ext cx="1059522" cy="6034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D835FC9-B640-3EEF-23CF-A9A6AFF8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0524" t="20992" r="37120" b="24989"/>
            <a:stretch>
              <a:fillRect/>
            </a:stretch>
          </p:blipFill>
          <p:spPr>
            <a:xfrm>
              <a:off x="2432581" y="5941316"/>
              <a:ext cx="1027211" cy="776370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466DCD8-9B40-9395-EEB8-899B1D9E957B}"/>
              </a:ext>
            </a:extLst>
          </p:cNvPr>
          <p:cNvGrpSpPr/>
          <p:nvPr/>
        </p:nvGrpSpPr>
        <p:grpSpPr>
          <a:xfrm>
            <a:off x="2130413" y="3421710"/>
            <a:ext cx="2099754" cy="1480431"/>
            <a:chOff x="121264" y="5254699"/>
            <a:chExt cx="2099754" cy="1480431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71C02C1-DCFD-0A89-7927-22087DA87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14162" r="33706" b="9837"/>
            <a:stretch/>
          </p:blipFill>
          <p:spPr>
            <a:xfrm>
              <a:off x="1162258" y="5254699"/>
              <a:ext cx="1058760" cy="1427470"/>
            </a:xfrm>
            <a:prstGeom prst="roundRect">
              <a:avLst>
                <a:gd name="adj" fmla="val 503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5" name="그림 14" descr="호박, 오렌지, 양초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3295D2D-0C6B-6E38-05BD-20ADC3DB1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1264" y="5254699"/>
              <a:ext cx="987748" cy="1427470"/>
            </a:xfrm>
            <a:prstGeom prst="roundRect">
              <a:avLst>
                <a:gd name="adj" fmla="val 503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987B1-2955-252D-E5F3-92CD1C28EA24}"/>
                </a:ext>
              </a:extLst>
            </p:cNvPr>
            <p:cNvSpPr txBox="1"/>
            <p:nvPr/>
          </p:nvSpPr>
          <p:spPr>
            <a:xfrm>
              <a:off x="173248" y="6320285"/>
              <a:ext cx="98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&lt;Molten</a:t>
              </a:r>
              <a:r>
                <a:rPr lang="ko-KR" altLang="en-US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salt</a:t>
              </a:r>
              <a:r>
                <a:rPr lang="ko-KR" altLang="en-US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electrolysis&gt;</a:t>
              </a:r>
              <a:endParaRPr lang="ko-KR" altLang="en-US" sz="10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0EAC34-60BF-99F8-8724-99BF50A4E490}"/>
                </a:ext>
              </a:extLst>
            </p:cNvPr>
            <p:cNvSpPr txBox="1"/>
            <p:nvPr/>
          </p:nvSpPr>
          <p:spPr>
            <a:xfrm>
              <a:off x="1208343" y="6335020"/>
              <a:ext cx="98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&lt;Vacuum refining&gt;</a:t>
              </a:r>
              <a:endParaRPr lang="ko-KR" altLang="en-US" sz="10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5151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137</Words>
  <Application>Microsoft Office PowerPoint</Application>
  <PresentationFormat>화면 슬라이드 쇼(4:3)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HY헤드라인M</vt:lpstr>
      <vt:lpstr>KoPubWorld돋움체 Bold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희소금속 제련 및 재활용 연구실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칩 인덕터용 포화자화 1.65T 이상 철계  연자성 분말 제조 및 응용기술 개발 (TRL : 3단계 →7단계)</dc:title>
  <dc:creator>user</dc:creator>
  <cp:lastModifiedBy>Jae Hong Shin</cp:lastModifiedBy>
  <cp:revision>459</cp:revision>
  <dcterms:created xsi:type="dcterms:W3CDTF">2021-03-11T08:21:50Z</dcterms:created>
  <dcterms:modified xsi:type="dcterms:W3CDTF">2025-12-26T04:37:55Z</dcterms:modified>
  <cp:version/>
</cp:coreProperties>
</file>